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604" r:id="rId2"/>
    <p:sldId id="668" r:id="rId3"/>
    <p:sldId id="669" r:id="rId4"/>
    <p:sldId id="670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Iosevka Slab Light" panose="02000409030000000004" pitchFamily="49" charset="0"/>
      <p:regular r:id="rId16"/>
      <p:italic r:id="rId17"/>
    </p:embeddedFont>
    <p:embeddedFont>
      <p:font typeface="STIXGeneral" pitchFamily="2" charset="2"/>
      <p:regular r:id="rId18"/>
      <p:bold r:id="rId19"/>
      <p:italic r:id="rId20"/>
      <p:boldItalic r:id="rId21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ian Soiland-Reyes" initials="SS-R" lastIdx="1" clrIdx="0"/>
  <p:cmAuthor id="2" name="Carole Goble" initials="CAG" lastIdx="1" clrIdx="1"/>
  <p:cmAuthor id="3" name="Carole Goble" initials="CG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299A0"/>
    <a:srgbClr val="8EC63E"/>
    <a:srgbClr val="1CA1F3"/>
    <a:srgbClr val="A6CF38"/>
    <a:srgbClr val="DA9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8" autoAdjust="0"/>
    <p:restoredTop sz="76981" autoAdjust="0"/>
  </p:normalViewPr>
  <p:slideViewPr>
    <p:cSldViewPr snapToGrid="0" snapToObjects="1">
      <p:cViewPr varScale="1">
        <p:scale>
          <a:sx n="125" d="100"/>
          <a:sy n="125" d="100"/>
        </p:scale>
        <p:origin x="9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72"/>
    </p:cViewPr>
  </p:sorterViewPr>
  <p:notesViewPr>
    <p:cSldViewPr snapToGrid="0" snapToObjects="1">
      <p:cViewPr varScale="1">
        <p:scale>
          <a:sx n="151" d="100"/>
          <a:sy n="151" d="100"/>
        </p:scale>
        <p:origin x="31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D05EA-C3B0-B342-9FC6-57A8342D4BB8}" type="datetimeFigureOut">
              <a:rPr lang="en-GB" smtClean="0">
                <a:latin typeface="Calibri" panose="020F0502020204030204" pitchFamily="34" charset="0"/>
              </a:rPr>
              <a:t>04/05/2021</a:t>
            </a:fld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DE3AC-D441-CF46-88D9-E2DA4012B4DC}" type="slidenum">
              <a:rPr lang="en-GB" smtClean="0">
                <a:latin typeface="Calibri" panose="020F0502020204030204" pitchFamily="34" charset="0"/>
              </a:rPr>
              <a:t>‹#›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68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+mn-lt"/>
              </a:defRPr>
            </a:lvl1pPr>
          </a:lstStyle>
          <a:p>
            <a:fld id="{8AD4BD16-3338-8F46-B931-85D66F380699}" type="datetimeFigureOut">
              <a:rPr lang="en-US" smtClean="0"/>
              <a:pPr/>
              <a:t>5/4/21</a:t>
            </a:fld>
            <a:endParaRPr lang="en-US" dirty="0">
              <a:latin typeface="+mn-lt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+mn-lt"/>
              </a:defRPr>
            </a:lvl1pPr>
          </a:lstStyle>
          <a:p>
            <a:fld id="{09E39771-DB5C-8247-9BA1-AA5AB87D35F6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8402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1pPr>
    <a:lvl2pPr>
      <a:defRPr>
        <a:latin typeface="+mn-lt"/>
      </a:defRPr>
    </a:lvl2pPr>
    <a:lvl3pPr>
      <a:defRPr>
        <a:latin typeface="+mn-lt"/>
      </a:defRPr>
    </a:lvl3pPr>
    <a:lvl4pPr>
      <a:defRPr>
        <a:latin typeface="+mn-lt"/>
      </a:defRPr>
    </a:lvl4pPr>
    <a:lvl5pPr>
      <a:defRPr>
        <a:latin typeface="+mn-lt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7CC03-3291-4486-9FCC-5298408986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562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282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581BBF-F85C-D84C-A91C-ADE4E2F20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320"/>
            <a:ext cx="12192000" cy="54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419EA-C0AA-BE4C-9908-B74A9706B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056" y="2047558"/>
            <a:ext cx="10529888" cy="2387600"/>
          </a:xfrm>
        </p:spPr>
        <p:txBody>
          <a:bodyPr anchor="ctr" anchorCtr="1">
            <a:normAutofit/>
          </a:bodyPr>
          <a:lstStyle>
            <a:lvl1pPr algn="ctr">
              <a:defRPr sz="5400"/>
            </a:lvl1pPr>
          </a:lstStyle>
          <a:p>
            <a:r>
              <a:rPr lang="en-GB" noProof="0" dirty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6D4FB-D8DB-F74B-930B-B02141843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782820"/>
            <a:ext cx="9144000" cy="5389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pitchFamily="2" charset="2"/>
              <a:buNone/>
              <a:tabLst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subtitle/author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D8464-CB83-D444-9969-7DF779FD45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2372744" cy="88136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524127" y="5340223"/>
            <a:ext cx="9143746" cy="566801"/>
          </a:xfrm>
        </p:spPr>
        <p:txBody>
          <a:bodyPr lIns="9000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</a:lstStyle>
          <a:p>
            <a:pPr lvl="0"/>
            <a:r>
              <a:rPr lang="en-US" noProof="0" dirty="0"/>
              <a:t>Click to edit Master </a:t>
            </a:r>
            <a:r>
              <a:rPr lang="en-US" noProof="0" dirty="0" err="1"/>
              <a:t>subsubtitle</a:t>
            </a:r>
            <a:r>
              <a:rPr lang="en-US" noProof="0" dirty="0"/>
              <a:t>/email style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C4AB62E-60EA-DE4D-A679-AB63CE5217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638" y="188640"/>
            <a:ext cx="2610018" cy="70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5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0611F-5391-4B44-89DD-1989E1CE0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85900"/>
            <a:ext cx="11072813" cy="4486275"/>
          </a:xfrm>
        </p:spPr>
        <p:txBody>
          <a:bodyPr/>
          <a:lstStyle>
            <a:lvl1pPr>
              <a:defRPr sz="2400"/>
            </a:lvl1pPr>
            <a:lvl2pPr>
              <a:lnSpc>
                <a:spcPct val="100000"/>
              </a:lnSpc>
              <a:defRPr sz="2000"/>
            </a:lvl2pPr>
            <a:lvl3pPr>
              <a:defRPr sz="1600"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 b="0" i="0">
                <a:solidFill>
                  <a:srgbClr val="DA9A36"/>
                </a:solidFill>
                <a:latin typeface="Calibri" panose="020F0502020204030204" pitchFamily="34" charset="0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 b="0" i="0">
                <a:solidFill>
                  <a:srgbClr val="DA9A36"/>
                </a:solidFill>
                <a:latin typeface="Calibri" panose="020F0502020204030204" pitchFamily="34" charset="0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9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 b="0" i="0">
                <a:solidFill>
                  <a:srgbClr val="DA9A36"/>
                </a:solidFill>
                <a:latin typeface="Calibri" panose="020F0502020204030204" pitchFamily="34" charset="0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4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7ED13-6A7E-B341-BD99-92EA533A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69CAD-188C-2F44-A5A9-07B51544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CD31-BEE7-364F-A220-80DB7CBD3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7D27E-02E3-654C-BFC5-510474712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1E22B-FCF5-0F49-BC65-DD9889001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5" r:id="rId3"/>
    <p:sldLayoutId id="214748367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8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7">
          <p15:clr>
            <a:srgbClr val="F26B43"/>
          </p15:clr>
        </p15:guide>
        <p15:guide id="2" pos="189">
          <p15:clr>
            <a:srgbClr val="F26B43"/>
          </p15:clr>
        </p15:guide>
        <p15:guide id="3" pos="7491">
          <p15:clr>
            <a:srgbClr val="F26B43"/>
          </p15:clr>
        </p15:guide>
        <p15:guide id="4" pos="7151">
          <p15:clr>
            <a:srgbClr val="F26B43"/>
          </p15:clr>
        </p15:guide>
        <p15:guide id="5" pos="529">
          <p15:clr>
            <a:srgbClr val="F26B43"/>
          </p15:clr>
        </p15:guide>
        <p15:guide id="6" pos="3840">
          <p15:clr>
            <a:srgbClr val="F26B43"/>
          </p15:clr>
        </p15:guide>
        <p15:guide id="7" pos="347">
          <p15:clr>
            <a:srgbClr val="F26B43"/>
          </p15:clr>
        </p15:guide>
        <p15:guide id="8" orient="horz" pos="1117">
          <p15:clr>
            <a:srgbClr val="F26B43"/>
          </p15:clr>
        </p15:guide>
        <p15:guide id="9" orient="horz" pos="2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DB120D1-58BD-034E-986C-A52F598797E1}"/>
              </a:ext>
            </a:extLst>
          </p:cNvPr>
          <p:cNvGrpSpPr/>
          <p:nvPr/>
        </p:nvGrpSpPr>
        <p:grpSpPr>
          <a:xfrm>
            <a:off x="157744" y="735619"/>
            <a:ext cx="11920669" cy="5386855"/>
            <a:chOff x="91360" y="1307103"/>
            <a:chExt cx="11920669" cy="5386855"/>
          </a:xfrm>
        </p:grpSpPr>
        <p:sp>
          <p:nvSpPr>
            <p:cNvPr id="9" name="Rectangle 8"/>
            <p:cNvSpPr/>
            <p:nvPr/>
          </p:nvSpPr>
          <p:spPr>
            <a:xfrm>
              <a:off x="1682604" y="1760143"/>
              <a:ext cx="80129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RO Metadata file    </a:t>
              </a:r>
              <a:r>
                <a:rPr lang="en-GB" sz="20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Structured metadata about the RO and content</a:t>
              </a:r>
            </a:p>
          </p:txBody>
        </p:sp>
        <p:pic>
          <p:nvPicPr>
            <p:cNvPr id="5124" name="Picture 4" descr="Image result for fil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16" y="1701208"/>
              <a:ext cx="1642016" cy="164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67648" y="5566345"/>
              <a:ext cx="1213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image file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29866" y="4076922"/>
              <a:ext cx="17779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links to web resources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41467" y="3890558"/>
              <a:ext cx="11198058" cy="2274113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32321" y="3721608"/>
              <a:ext cx="12939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RO Content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710028" y="3337365"/>
              <a:ext cx="600415" cy="4171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2667" y="2349130"/>
              <a:ext cx="834607" cy="57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pic>
          <p:nvPicPr>
            <p:cNvPr id="37" name="pasted-image.png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33052" y="2307797"/>
              <a:ext cx="719913" cy="6585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" name="Rounded Rectangle 33"/>
            <p:cNvSpPr/>
            <p:nvPr/>
          </p:nvSpPr>
          <p:spPr>
            <a:xfrm>
              <a:off x="91360" y="1557225"/>
              <a:ext cx="11547974" cy="496740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2540" y="6293848"/>
              <a:ext cx="420910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Archive file format / packaging system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67550" y="5588740"/>
              <a:ext cx="1875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directory of data</a:t>
              </a:r>
            </a:p>
          </p:txBody>
        </p:sp>
        <p:pic>
          <p:nvPicPr>
            <p:cNvPr id="29700" name="Picture 4" descr="Image result for graph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46" y="4357181"/>
              <a:ext cx="923836" cy="118769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1596145" y="4076922"/>
              <a:ext cx="133882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type, id</a:t>
              </a:r>
            </a:p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description</a:t>
              </a:r>
            </a:p>
            <a:p>
              <a:r>
                <a:rPr lang="en-GB" sz="1600" dirty="0" err="1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datePublished</a:t>
              </a:r>
              <a:endParaRPr lang="en-GB" sz="1600" dirty="0">
                <a:solidFill>
                  <a:schemeClr val="accent5">
                    <a:lumMod val="75000"/>
                  </a:schemeClr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creator</a:t>
              </a:r>
            </a:p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size</a:t>
              </a:r>
            </a:p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format …</a:t>
              </a:r>
            </a:p>
          </p:txBody>
        </p:sp>
        <p:pic>
          <p:nvPicPr>
            <p:cNvPr id="2970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336" y="4166938"/>
              <a:ext cx="701889" cy="70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312" y="4868827"/>
              <a:ext cx="719913" cy="71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3195" y="4141272"/>
              <a:ext cx="701889" cy="70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4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232" y="4476732"/>
              <a:ext cx="380908" cy="380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232" y="4868827"/>
              <a:ext cx="701889" cy="70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69" y="5174324"/>
              <a:ext cx="410871" cy="410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5808035" y="5687148"/>
              <a:ext cx="35275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100" dirty="0">
                  <a:solidFill>
                    <a:srgbClr val="FF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https://</a:t>
              </a:r>
              <a:r>
                <a:rPr lang="en-US" altLang="en-US" sz="1100" dirty="0" err="1">
                  <a:solidFill>
                    <a:srgbClr val="FF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doi.org</a:t>
              </a:r>
              <a:r>
                <a:rPr lang="en-US" altLang="en-US" sz="1100" dirty="0">
                  <a:solidFill>
                    <a:srgbClr val="FF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/10.5281/zenodo.4633732</a:t>
              </a:r>
            </a:p>
          </p:txBody>
        </p:sp>
        <p:pic>
          <p:nvPicPr>
            <p:cNvPr id="45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1688" y="4754473"/>
              <a:ext cx="978250" cy="97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7" name="Picture 1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46" y="5092563"/>
              <a:ext cx="496177" cy="496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7322552" y="4004523"/>
              <a:ext cx="2845751" cy="1283867"/>
              <a:chOff x="7273343" y="3867020"/>
              <a:chExt cx="2232248" cy="1284164"/>
            </a:xfrm>
          </p:grpSpPr>
          <p:pic>
            <p:nvPicPr>
              <p:cNvPr id="47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172457" y="3867020"/>
                <a:ext cx="573093" cy="7307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10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32405" y="4384028"/>
                <a:ext cx="398483" cy="508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Rectangle 49"/>
              <p:cNvSpPr/>
              <p:nvPr/>
            </p:nvSpPr>
            <p:spPr>
              <a:xfrm>
                <a:off x="7273343" y="4889513"/>
                <a:ext cx="2232248" cy="261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1100" dirty="0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https://</a:t>
                </a:r>
                <a:r>
                  <a:rPr lang="en-US" altLang="en-US" sz="1100" dirty="0" err="1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github.com</a:t>
                </a:r>
                <a:r>
                  <a:rPr lang="en-US" altLang="en-US" sz="1100" dirty="0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/</a:t>
                </a:r>
                <a:r>
                  <a:rPr lang="en-US" altLang="en-US" sz="1100" dirty="0" err="1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researchobject</a:t>
                </a:r>
                <a:r>
                  <a:rPr lang="en-US" altLang="en-US" sz="1100" dirty="0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/</a:t>
                </a:r>
                <a:r>
                  <a:rPr lang="en-US" altLang="en-US" sz="1100" dirty="0" err="1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ro</a:t>
                </a:r>
                <a:r>
                  <a:rPr lang="en-US" altLang="en-US" sz="1100" dirty="0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-crate-</a:t>
                </a:r>
                <a:r>
                  <a:rPr lang="en-US" altLang="en-US" sz="1100" dirty="0" err="1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py</a:t>
                </a:r>
                <a:endParaRPr lang="en-GB" sz="1100" dirty="0">
                  <a:latin typeface="STIXGeneral" pitchFamily="2" charset="2"/>
                  <a:ea typeface="STIXGeneral" pitchFamily="2" charset="2"/>
                  <a:cs typeface="STIXGeneral" pitchFamily="2" charset="2"/>
                </a:endParaRPr>
              </a:p>
            </p:txBody>
          </p:sp>
        </p:grpSp>
        <p:pic>
          <p:nvPicPr>
            <p:cNvPr id="29709" name="Picture 13" descr="Image result for PID icon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94" b="36759"/>
            <a:stretch/>
          </p:blipFill>
          <p:spPr bwMode="auto">
            <a:xfrm>
              <a:off x="10337297" y="1307103"/>
              <a:ext cx="1518011" cy="683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682603" y="2164785"/>
              <a:ext cx="13388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type</a:t>
              </a:r>
            </a:p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id</a:t>
              </a:r>
            </a:p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description</a:t>
              </a:r>
            </a:p>
            <a:p>
              <a:r>
                <a:rPr lang="en-GB" sz="1600" dirty="0" err="1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datePublished</a:t>
              </a:r>
              <a:endParaRPr lang="en-GB" sz="1600" dirty="0">
                <a:solidFill>
                  <a:schemeClr val="accent5">
                    <a:lumMod val="75000"/>
                  </a:schemeClr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…</a:t>
              </a:r>
            </a:p>
          </p:txBody>
        </p:sp>
        <p:pic>
          <p:nvPicPr>
            <p:cNvPr id="49" name="Picture 2" descr="Image result for orcid image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0398" y="2518153"/>
              <a:ext cx="427742" cy="427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6335898" y="220514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license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47467" y="2205147"/>
              <a:ext cx="7104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author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701644" y="2205147"/>
              <a:ext cx="12025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organisation</a:t>
              </a:r>
            </a:p>
          </p:txBody>
        </p:sp>
        <p:pic>
          <p:nvPicPr>
            <p:cNvPr id="30727" name="Picture 7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9035" y="2569292"/>
              <a:ext cx="989000" cy="325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9" name="Picture 9" descr="Image result for creative commons logo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81" b="33309"/>
            <a:stretch/>
          </p:blipFill>
          <p:spPr bwMode="auto">
            <a:xfrm>
              <a:off x="6385972" y="2551146"/>
              <a:ext cx="914040" cy="30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8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494" y="2865562"/>
              <a:ext cx="279731" cy="279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8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785" y="2861304"/>
              <a:ext cx="279731" cy="279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0" name="Picture 10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3879" y="2800102"/>
              <a:ext cx="332583" cy="332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1" name="Picture 11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9420" y="5908536"/>
              <a:ext cx="1092609" cy="770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582922" y="2322695"/>
              <a:ext cx="2225289" cy="1077218"/>
            </a:xfrm>
            <a:prstGeom prst="rect">
              <a:avLst/>
            </a:prstGeom>
            <a:solidFill>
              <a:srgbClr val="3299A0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Linked Data</a:t>
              </a:r>
            </a:p>
            <a:p>
              <a:pPr algn="ctr"/>
              <a:r>
                <a:rPr lang="en-GB" sz="3200" dirty="0">
                  <a:solidFill>
                    <a:schemeClr val="bg1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approach</a:t>
              </a:r>
            </a:p>
          </p:txBody>
        </p:sp>
        <p:pic>
          <p:nvPicPr>
            <p:cNvPr id="56" name="Picture 13" descr="Image result for PID icon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94" b="36759"/>
            <a:stretch/>
          </p:blipFill>
          <p:spPr bwMode="auto">
            <a:xfrm>
              <a:off x="1297203" y="1752833"/>
              <a:ext cx="429723" cy="19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3" descr="Image result for PID icon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94" b="36759"/>
            <a:stretch/>
          </p:blipFill>
          <p:spPr bwMode="auto">
            <a:xfrm>
              <a:off x="467648" y="4237206"/>
              <a:ext cx="429723" cy="19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3" descr="Image result for PID icon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94" b="36759"/>
            <a:stretch/>
          </p:blipFill>
          <p:spPr bwMode="auto">
            <a:xfrm>
              <a:off x="3432321" y="4260392"/>
              <a:ext cx="429723" cy="19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3" descr="Image result for PID icon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94" b="36759"/>
            <a:stretch/>
          </p:blipFill>
          <p:spPr bwMode="auto">
            <a:xfrm>
              <a:off x="3332605" y="4951028"/>
              <a:ext cx="429723" cy="19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6C4156F6-3C98-4FB3-8134-85F6E5CF6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3999" y="4004523"/>
              <a:ext cx="893906" cy="897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10">
              <a:extLst>
                <a:ext uri="{FF2B5EF4-FFF2-40B4-BE49-F238E27FC236}">
                  <a16:creationId xmlns:a16="http://schemas.microsoft.com/office/drawing/2014/main" id="{1C8FA8AD-8039-4D5A-A297-DD55A9D74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6187" y="4581706"/>
              <a:ext cx="320184" cy="320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87C415CB-5F66-4374-807C-74658852E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110" y="4923668"/>
              <a:ext cx="893906" cy="897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10">
              <a:extLst>
                <a:ext uri="{FF2B5EF4-FFF2-40B4-BE49-F238E27FC236}">
                  <a16:creationId xmlns:a16="http://schemas.microsoft.com/office/drawing/2014/main" id="{7DCECED3-C32E-47DD-A89E-E6858BA3D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9298" y="5500851"/>
              <a:ext cx="320184" cy="320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0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5C48BD-3828-4446-8841-E14C96AF92BA}"/>
              </a:ext>
            </a:extLst>
          </p:cNvPr>
          <p:cNvGrpSpPr/>
          <p:nvPr/>
        </p:nvGrpSpPr>
        <p:grpSpPr>
          <a:xfrm>
            <a:off x="39048" y="788795"/>
            <a:ext cx="12255548" cy="6079783"/>
            <a:chOff x="39048" y="788795"/>
            <a:chExt cx="12255548" cy="6079783"/>
          </a:xfrm>
        </p:grpSpPr>
        <p:pic>
          <p:nvPicPr>
            <p:cNvPr id="85" name="Picture 5">
              <a:extLst>
                <a:ext uri="{FF2B5EF4-FFF2-40B4-BE49-F238E27FC236}">
                  <a16:creationId xmlns:a16="http://schemas.microsoft.com/office/drawing/2014/main" id="{A0D3DCB9-53FB-4382-8349-E3F7C9769F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71076" y="6182778"/>
              <a:ext cx="3429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" name="Picture 18">
              <a:extLst>
                <a:ext uri="{FF2B5EF4-FFF2-40B4-BE49-F238E27FC236}">
                  <a16:creationId xmlns:a16="http://schemas.microsoft.com/office/drawing/2014/main" id="{68FB8267-A099-45F2-84E3-035269868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60308" y="6160924"/>
              <a:ext cx="542643" cy="69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A09E22-4263-264A-8C1E-43AE87E937F8}"/>
                </a:ext>
              </a:extLst>
            </p:cNvPr>
            <p:cNvSpPr/>
            <p:nvPr/>
          </p:nvSpPr>
          <p:spPr>
            <a:xfrm>
              <a:off x="2804446" y="2901454"/>
              <a:ext cx="16641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i="1" dirty="0" err="1">
                  <a:solidFill>
                    <a:schemeClr val="accent1">
                      <a:lumMod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schema.org</a:t>
              </a:r>
              <a:r>
                <a:rPr lang="en-GB" sz="1400" i="1" dirty="0">
                  <a:solidFill>
                    <a:schemeClr val="accent1">
                      <a:lumMod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/</a:t>
              </a:r>
              <a:r>
                <a:rPr lang="en-GB" sz="1400" i="1" dirty="0" err="1">
                  <a:solidFill>
                    <a:schemeClr val="accent1">
                      <a:lumMod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hasPart</a:t>
              </a:r>
              <a:endParaRPr lang="en-US" sz="1400" i="1" dirty="0">
                <a:solidFill>
                  <a:schemeClr val="accent1">
                    <a:lumMod val="50000"/>
                  </a:schemeClr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14C3FF-C69D-B142-9EE0-1EAEFF32E03B}"/>
                </a:ext>
              </a:extLst>
            </p:cNvPr>
            <p:cNvSpPr/>
            <p:nvPr/>
          </p:nvSpPr>
          <p:spPr>
            <a:xfrm>
              <a:off x="3339119" y="1766038"/>
              <a:ext cx="15343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i="1" dirty="0" err="1">
                  <a:solidFill>
                    <a:schemeClr val="accent1">
                      <a:lumMod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schema.org</a:t>
              </a:r>
              <a:r>
                <a:rPr lang="en-GB" sz="1400" i="1" dirty="0">
                  <a:solidFill>
                    <a:schemeClr val="accent1">
                      <a:lumMod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/about</a:t>
              </a:r>
              <a:endParaRPr lang="en-US" sz="1400" i="1" dirty="0">
                <a:solidFill>
                  <a:schemeClr val="accent1">
                    <a:lumMod val="50000"/>
                  </a:schemeClr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5705B6-38FB-0D4F-92E1-42114F654E4D}"/>
                </a:ext>
              </a:extLst>
            </p:cNvPr>
            <p:cNvSpPr/>
            <p:nvPr/>
          </p:nvSpPr>
          <p:spPr>
            <a:xfrm>
              <a:off x="5766987" y="4175072"/>
              <a:ext cx="9845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(describes)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8F73F8-1E59-B445-AB34-AFE877CFECE1}"/>
                </a:ext>
              </a:extLst>
            </p:cNvPr>
            <p:cNvSpPr/>
            <p:nvPr/>
          </p:nvSpPr>
          <p:spPr>
            <a:xfrm>
              <a:off x="8096466" y="1516459"/>
              <a:ext cx="3924103" cy="1384995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sz="14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A valid </a:t>
              </a:r>
              <a:r>
                <a:rPr lang="en-GB" sz="1400" i="1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RO-Crate JSON-LD</a:t>
              </a:r>
              <a:r>
                <a:rPr lang="en-GB" sz="14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 graph MUST describe:</a:t>
              </a:r>
              <a:br>
                <a:rPr lang="en-GB" sz="14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</a:br>
              <a:endParaRPr lang="en-GB" sz="1400" dirty="0"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GB" sz="14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The </a:t>
              </a:r>
              <a:r>
                <a:rPr lang="en-GB" sz="1400" b="1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RO-Crate Metadata File Descriptor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GB" sz="14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The </a:t>
              </a:r>
              <a:r>
                <a:rPr lang="en-GB" sz="1400" b="1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Root Data Entity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GB" sz="14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Zero or more </a:t>
              </a:r>
              <a:r>
                <a:rPr lang="en-GB" sz="1400" b="1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Data Entities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GB" sz="1400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Zero or more </a:t>
              </a:r>
              <a:r>
                <a:rPr lang="en-GB" sz="1400" b="1" dirty="0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Contextual Entities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751D11-4B94-4741-A4AC-489863AD18E7}"/>
                </a:ext>
              </a:extLst>
            </p:cNvPr>
            <p:cNvSpPr/>
            <p:nvPr/>
          </p:nvSpPr>
          <p:spPr>
            <a:xfrm>
              <a:off x="6994999" y="1267673"/>
              <a:ext cx="406393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Iosevka Slab Light" panose="02000409030000000004" pitchFamily="49" charset="0"/>
                  <a:ea typeface="Iosevka Slab Light" panose="02000409030000000004" pitchFamily="49" charset="0"/>
                  <a:cs typeface="Iosevka Slab Light" panose="02000409030000000004" pitchFamily="49" charset="0"/>
                </a:rPr>
                <a:t>"</a:t>
              </a:r>
              <a:r>
                <a:rPr lang="en-GB" sz="1100" dirty="0" err="1">
                  <a:latin typeface="Iosevka Slab Light" panose="02000409030000000004" pitchFamily="49" charset="0"/>
                  <a:ea typeface="Iosevka Slab Light" panose="02000409030000000004" pitchFamily="49" charset="0"/>
                  <a:cs typeface="Iosevka Slab Light" panose="02000409030000000004" pitchFamily="49" charset="0"/>
                </a:rPr>
                <a:t>conformsTo</a:t>
              </a:r>
              <a:r>
                <a:rPr lang="en-GB" sz="1100" dirty="0">
                  <a:latin typeface="Iosevka Slab Light" panose="02000409030000000004" pitchFamily="49" charset="0"/>
                  <a:ea typeface="Iosevka Slab Light" panose="02000409030000000004" pitchFamily="49" charset="0"/>
                  <a:cs typeface="Iosevka Slab Light" panose="02000409030000000004" pitchFamily="49" charset="0"/>
                </a:rPr>
                <a:t>": {"@id": "</a:t>
              </a:r>
              <a:r>
                <a:rPr lang="en-GB" sz="1100" dirty="0">
                  <a:solidFill>
                    <a:schemeClr val="accent6">
                      <a:lumMod val="75000"/>
                    </a:schemeClr>
                  </a:solidFill>
                  <a:latin typeface="Iosevka Slab Light" panose="02000409030000000004" pitchFamily="49" charset="0"/>
                  <a:ea typeface="Iosevka Slab Light" panose="02000409030000000004" pitchFamily="49" charset="0"/>
                  <a:cs typeface="Iosevka Slab Light" panose="02000409030000000004" pitchFamily="49" charset="0"/>
                </a:rPr>
                <a:t>https://w3id.org/ro/crate/1.1</a:t>
              </a:r>
              <a:r>
                <a:rPr lang="en-GB" sz="1100" dirty="0">
                  <a:latin typeface="Iosevka Slab Light" panose="02000409030000000004" pitchFamily="49" charset="0"/>
                  <a:ea typeface="Iosevka Slab Light" panose="02000409030000000004" pitchFamily="49" charset="0"/>
                  <a:cs typeface="Iosevka Slab Light" panose="02000409030000000004" pitchFamily="49" charset="0"/>
                </a:rPr>
                <a:t>"}</a:t>
              </a:r>
              <a:endParaRPr lang="en-US" sz="1100" dirty="0">
                <a:latin typeface="Iosevka Slab Light" panose="02000409030000000004" pitchFamily="49" charset="0"/>
                <a:ea typeface="Iosevka Slab Light" panose="02000409030000000004" pitchFamily="49" charset="0"/>
                <a:cs typeface="Iosevka Slab Light" panose="02000409030000000004" pitchFamily="49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83476E5-81E5-FA4D-9731-D0E4ECA758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2793" y="1724828"/>
              <a:ext cx="2772531" cy="4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DE01142-6CD9-4A47-B307-C1A55F80EB86}"/>
                </a:ext>
              </a:extLst>
            </p:cNvPr>
            <p:cNvCxnSpPr>
              <a:cxnSpLocks/>
            </p:cNvCxnSpPr>
            <p:nvPr/>
          </p:nvCxnSpPr>
          <p:spPr>
            <a:xfrm>
              <a:off x="2304862" y="2443701"/>
              <a:ext cx="1116371" cy="13331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95EFD83-7B8A-4B4F-A57E-17A29B4E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9581" y="1608683"/>
              <a:ext cx="1297356" cy="3642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98E7E55-29CB-244F-8A94-35073D084F6E}"/>
                </a:ext>
              </a:extLst>
            </p:cNvPr>
            <p:cNvGrpSpPr/>
            <p:nvPr/>
          </p:nvGrpSpPr>
          <p:grpSpPr>
            <a:xfrm>
              <a:off x="756691" y="788795"/>
              <a:ext cx="1609030" cy="1577107"/>
              <a:chOff x="756691" y="788795"/>
              <a:chExt cx="1609030" cy="1577107"/>
            </a:xfrm>
          </p:grpSpPr>
          <p:sp>
            <p:nvSpPr>
              <p:cNvPr id="6" name="Internal Storage 5">
                <a:extLst>
                  <a:ext uri="{FF2B5EF4-FFF2-40B4-BE49-F238E27FC236}">
                    <a16:creationId xmlns:a16="http://schemas.microsoft.com/office/drawing/2014/main" id="{BB3E710F-1D75-B944-AE2F-5C1F64F18CDC}"/>
                  </a:ext>
                </a:extLst>
              </p:cNvPr>
              <p:cNvSpPr/>
              <p:nvPr/>
            </p:nvSpPr>
            <p:spPr>
              <a:xfrm>
                <a:off x="830680" y="1083754"/>
                <a:ext cx="1461052" cy="1282148"/>
              </a:xfrm>
              <a:prstGeom prst="flowChartInternalStora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RO-Crate </a:t>
                </a:r>
                <a:br>
                  <a:rPr lang="en-US" dirty="0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</a:br>
                <a:r>
                  <a:rPr lang="en-US" dirty="0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Root</a:t>
                </a:r>
                <a:br>
                  <a:rPr lang="en-US" dirty="0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</a:br>
                <a:r>
                  <a:rPr lang="en-US" dirty="0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Data Entity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EE60ED0-A851-3C48-A741-2B363A7A1EDA}"/>
                  </a:ext>
                </a:extLst>
              </p:cNvPr>
              <p:cNvSpPr/>
              <p:nvPr/>
            </p:nvSpPr>
            <p:spPr>
              <a:xfrm>
                <a:off x="756691" y="788795"/>
                <a:ext cx="16090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«schema.org/Dataset»</a:t>
                </a:r>
                <a:endParaRPr lang="en-US" sz="1200" dirty="0">
                  <a:latin typeface="STIXGeneral" pitchFamily="2" charset="2"/>
                  <a:ea typeface="STIXGeneral" pitchFamily="2" charset="2"/>
                  <a:cs typeface="STIXGeneral" pitchFamily="2" charset="2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C5618DE-51CC-BE4B-B0D2-F1E9D313ED3F}"/>
                </a:ext>
              </a:extLst>
            </p:cNvPr>
            <p:cNvGrpSpPr/>
            <p:nvPr/>
          </p:nvGrpSpPr>
          <p:grpSpPr>
            <a:xfrm>
              <a:off x="4799914" y="1054963"/>
              <a:ext cx="1978427" cy="1587113"/>
              <a:chOff x="4799914" y="1054963"/>
              <a:chExt cx="1978427" cy="1587113"/>
            </a:xfrm>
          </p:grpSpPr>
          <p:sp>
            <p:nvSpPr>
              <p:cNvPr id="3" name="Snip and Round Single Corner of Rectangle 2">
                <a:extLst>
                  <a:ext uri="{FF2B5EF4-FFF2-40B4-BE49-F238E27FC236}">
                    <a16:creationId xmlns:a16="http://schemas.microsoft.com/office/drawing/2014/main" id="{E947D430-3D6D-BE4A-9581-EE716DC060AF}"/>
                  </a:ext>
                </a:extLst>
              </p:cNvPr>
              <p:cNvSpPr/>
              <p:nvPr/>
            </p:nvSpPr>
            <p:spPr>
              <a:xfrm>
                <a:off x="5186900" y="1320172"/>
                <a:ext cx="1461052" cy="1321904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RO-Crate Metadata File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244D02-2A79-C645-A609-B8FA49F47104}"/>
                  </a:ext>
                </a:extLst>
              </p:cNvPr>
              <p:cNvSpPr/>
              <p:nvPr/>
            </p:nvSpPr>
            <p:spPr>
              <a:xfrm>
                <a:off x="4799914" y="1054963"/>
                <a:ext cx="197842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«</a:t>
                </a:r>
                <a:r>
                  <a:rPr lang="en-GB" sz="1200" dirty="0" err="1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schema.org</a:t>
                </a:r>
                <a:r>
                  <a:rPr lang="en-GB" sz="1200" dirty="0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/</a:t>
                </a:r>
                <a:r>
                  <a:rPr lang="en-GB" sz="1200" dirty="0" err="1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CreativeWork</a:t>
                </a:r>
                <a:r>
                  <a:rPr lang="en-GB" sz="1200" dirty="0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»</a:t>
                </a:r>
                <a:endParaRPr lang="en-US" sz="1200" dirty="0">
                  <a:latin typeface="STIXGeneral" pitchFamily="2" charset="2"/>
                  <a:ea typeface="STIXGeneral" pitchFamily="2" charset="2"/>
                  <a:cs typeface="STIXGeneral" pitchFamily="2" charset="2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C943549-CB7B-BF4F-A3EF-81E600D66886}"/>
                </a:ext>
              </a:extLst>
            </p:cNvPr>
            <p:cNvSpPr/>
            <p:nvPr/>
          </p:nvSpPr>
          <p:spPr>
            <a:xfrm>
              <a:off x="8412404" y="5999749"/>
              <a:ext cx="19215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«</a:t>
              </a:r>
              <a:r>
                <a:rPr lang="en-GB" sz="1200" dirty="0" err="1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schema.org</a:t>
              </a:r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/Organization»</a:t>
              </a:r>
              <a:endParaRPr lang="en-US" sz="1200" dirty="0"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E415295F-46E7-1D41-B799-F66284950227}"/>
                </a:ext>
              </a:extLst>
            </p:cNvPr>
            <p:cNvGrpSpPr/>
            <p:nvPr/>
          </p:nvGrpSpPr>
          <p:grpSpPr>
            <a:xfrm>
              <a:off x="10832144" y="4756795"/>
              <a:ext cx="1462452" cy="914931"/>
              <a:chOff x="10814527" y="4547401"/>
              <a:chExt cx="1462452" cy="914931"/>
            </a:xfrm>
          </p:grpSpPr>
          <p:pic>
            <p:nvPicPr>
              <p:cNvPr id="15" name="Graphic 14" descr="Earth globe: Americas with solid fill">
                <a:extLst>
                  <a:ext uri="{FF2B5EF4-FFF2-40B4-BE49-F238E27FC236}">
                    <a16:creationId xmlns:a16="http://schemas.microsoft.com/office/drawing/2014/main" id="{5F69639C-8D52-584B-AC26-AD54AD15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266139" y="4725519"/>
                <a:ext cx="736813" cy="736813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BEFA17E-CEE1-6B46-8192-A9C88D8D8EC8}"/>
                  </a:ext>
                </a:extLst>
              </p:cNvPr>
              <p:cNvSpPr/>
              <p:nvPr/>
            </p:nvSpPr>
            <p:spPr>
              <a:xfrm>
                <a:off x="10814527" y="4547401"/>
                <a:ext cx="14624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«</a:t>
                </a:r>
                <a:r>
                  <a:rPr lang="en-GB" sz="1200" dirty="0" err="1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schema.org</a:t>
                </a:r>
                <a:r>
                  <a:rPr lang="en-GB" sz="1200" dirty="0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/Place»</a:t>
                </a:r>
                <a:endParaRPr lang="en-US" sz="1200" dirty="0">
                  <a:latin typeface="STIXGeneral" pitchFamily="2" charset="2"/>
                  <a:ea typeface="STIXGeneral" pitchFamily="2" charset="2"/>
                  <a:cs typeface="STIXGeneral" pitchFamily="2" charset="2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375887-7943-FE40-A1F6-3CA9DF3CDBE1}"/>
                </a:ext>
              </a:extLst>
            </p:cNvPr>
            <p:cNvSpPr/>
            <p:nvPr/>
          </p:nvSpPr>
          <p:spPr>
            <a:xfrm>
              <a:off x="9964211" y="5722750"/>
              <a:ext cx="22277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«</a:t>
              </a:r>
              <a:r>
                <a:rPr lang="en-GB" sz="1200" dirty="0" err="1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schema.org</a:t>
              </a:r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/</a:t>
              </a:r>
              <a:r>
                <a:rPr lang="en-GB" sz="1200" dirty="0" err="1"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IndividualProduct</a:t>
              </a:r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»</a:t>
              </a:r>
              <a:endParaRPr lang="en-US" sz="1200" dirty="0"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F7BF022-A65B-B144-BAC6-4B72034AFA30}"/>
                </a:ext>
              </a:extLst>
            </p:cNvPr>
            <p:cNvSpPr/>
            <p:nvPr/>
          </p:nvSpPr>
          <p:spPr>
            <a:xfrm>
              <a:off x="6951923" y="5990068"/>
              <a:ext cx="15577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«</a:t>
              </a:r>
              <a:r>
                <a:rPr lang="en-GB" sz="1200" dirty="0" err="1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schema.org</a:t>
              </a:r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/Person»</a:t>
              </a:r>
              <a:endParaRPr lang="en-US" sz="1200" dirty="0"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716578F-5DB0-414A-86FB-3A97DD4789DD}"/>
                </a:ext>
              </a:extLst>
            </p:cNvPr>
            <p:cNvSpPr/>
            <p:nvPr/>
          </p:nvSpPr>
          <p:spPr>
            <a:xfrm>
              <a:off x="4441331" y="5677448"/>
              <a:ext cx="34032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«</a:t>
              </a:r>
              <a:r>
                <a:rPr lang="en-GB" sz="1200" dirty="0" err="1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bioschemas.org</a:t>
              </a:r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/</a:t>
              </a:r>
              <a:r>
                <a:rPr lang="en-GB" sz="1200" dirty="0" err="1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ComputationalWorkflow</a:t>
              </a:r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»</a:t>
              </a:r>
              <a:endParaRPr lang="en-US" sz="1200" dirty="0"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29F3199-9EAC-4744-A96E-D0709C00764E}"/>
                </a:ext>
              </a:extLst>
            </p:cNvPr>
            <p:cNvSpPr/>
            <p:nvPr/>
          </p:nvSpPr>
          <p:spPr>
            <a:xfrm>
              <a:off x="1465607" y="5702777"/>
              <a:ext cx="19343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«</a:t>
              </a:r>
              <a:r>
                <a:rPr lang="en-GB" sz="1200" dirty="0" err="1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schema.org</a:t>
              </a:r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/</a:t>
              </a:r>
              <a:r>
                <a:rPr lang="en-GB" sz="1200" dirty="0" err="1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MediaObject</a:t>
              </a:r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»</a:t>
              </a:r>
              <a:b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</a:br>
              <a:endParaRPr lang="en-GB" sz="1200" dirty="0">
                <a:solidFill>
                  <a:srgbClr val="000000"/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A31F57F-4159-5B4A-AB0E-1111168131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46957" y="5208453"/>
              <a:ext cx="326223" cy="794045"/>
            </a:xfrm>
            <a:prstGeom prst="straightConnector1">
              <a:avLst/>
            </a:prstGeom>
            <a:ln cap="flat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C8D4905-978C-3C46-8912-F2B4189855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62434" y="4785933"/>
              <a:ext cx="971215" cy="880792"/>
            </a:xfrm>
            <a:prstGeom prst="straightConnector1">
              <a:avLst/>
            </a:prstGeom>
            <a:ln cap="flat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7D5DE05-1BFE-C046-8DB4-86AF0F1E39A2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 flipV="1">
              <a:off x="9579745" y="4520078"/>
              <a:ext cx="1252399" cy="375217"/>
            </a:xfrm>
            <a:prstGeom prst="straightConnector1">
              <a:avLst/>
            </a:prstGeom>
            <a:ln cap="flat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67AC585-4A9B-B242-BB48-19F93A24F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3441" y="5138139"/>
              <a:ext cx="189254" cy="902418"/>
            </a:xfrm>
            <a:prstGeom prst="straightConnector1">
              <a:avLst/>
            </a:prstGeom>
            <a:ln cap="flat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1B73DA9-F8A1-104F-97D2-F0DF661D2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0028" y="4873426"/>
              <a:ext cx="1020964" cy="742588"/>
            </a:xfrm>
            <a:prstGeom prst="straightConnector1">
              <a:avLst/>
            </a:prstGeom>
            <a:ln cap="flat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1C9149D-65EC-1C48-8494-2EB6041BC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7968" y="4741586"/>
              <a:ext cx="599623" cy="874428"/>
            </a:xfrm>
            <a:prstGeom prst="straightConnector1">
              <a:avLst/>
            </a:prstGeom>
            <a:ln cap="flat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F284F5B-64A3-8E4E-B4F5-3C2850A9D514}"/>
                </a:ext>
              </a:extLst>
            </p:cNvPr>
            <p:cNvSpPr/>
            <p:nvPr/>
          </p:nvSpPr>
          <p:spPr>
            <a:xfrm>
              <a:off x="39048" y="5919280"/>
              <a:ext cx="17501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«</a:t>
              </a:r>
              <a:r>
                <a:rPr lang="en-GB" sz="1200" dirty="0" err="1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schema.org</a:t>
              </a:r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/Dataset»</a:t>
              </a:r>
              <a:b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</a:br>
              <a:endParaRPr lang="en-GB" sz="1200" dirty="0">
                <a:solidFill>
                  <a:srgbClr val="000000"/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35334E0-06CF-1A42-A42E-49F6B4EB7D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759" y="2431000"/>
              <a:ext cx="809625" cy="3410404"/>
            </a:xfrm>
            <a:prstGeom prst="straightConnector1">
              <a:avLst/>
            </a:prstGeom>
            <a:ln>
              <a:prstDash val="dash"/>
              <a:tailEnd type="stealth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F5635B6-6D1C-BD4E-BE42-4B7EBEC58436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flipV="1">
              <a:off x="914116" y="4785936"/>
              <a:ext cx="2579986" cy="1133344"/>
            </a:xfrm>
            <a:prstGeom prst="straightConnector1">
              <a:avLst/>
            </a:prstGeom>
            <a:ln cap="flat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9234C67-13B2-7340-969B-8C6D8B1FC6B6}"/>
                </a:ext>
              </a:extLst>
            </p:cNvPr>
            <p:cNvSpPr/>
            <p:nvPr/>
          </p:nvSpPr>
          <p:spPr>
            <a:xfrm>
              <a:off x="3014329" y="5923181"/>
              <a:ext cx="19343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«</a:t>
              </a:r>
              <a:r>
                <a:rPr lang="en-GB" sz="1200" dirty="0" err="1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schema.org</a:t>
              </a:r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/</a:t>
              </a:r>
              <a:r>
                <a:rPr lang="en-GB" sz="1200" dirty="0" err="1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ImageObject</a:t>
              </a:r>
              <a: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»</a:t>
              </a:r>
              <a:br>
                <a:rPr lang="en-GB" sz="1200" dirty="0">
                  <a:solidFill>
                    <a:srgbClr val="000000"/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</a:br>
              <a:endParaRPr lang="en-GB" sz="1200" dirty="0">
                <a:solidFill>
                  <a:srgbClr val="000000"/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0AA4AA2-9AE6-5E48-AFB5-EB6384F2B37F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981504" y="5111625"/>
              <a:ext cx="4965" cy="811556"/>
            </a:xfrm>
            <a:prstGeom prst="straightConnector1">
              <a:avLst/>
            </a:prstGeom>
            <a:ln cap="flat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97EE83F-1222-214C-919E-8DE4DA968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0771" y="5065969"/>
              <a:ext cx="1012198" cy="584352"/>
            </a:xfrm>
            <a:prstGeom prst="straightConnector1">
              <a:avLst/>
            </a:prstGeom>
            <a:ln cap="flat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A698662-56C0-2E47-8DB5-F131C74DFFAD}"/>
                </a:ext>
              </a:extLst>
            </p:cNvPr>
            <p:cNvGrpSpPr/>
            <p:nvPr/>
          </p:nvGrpSpPr>
          <p:grpSpPr>
            <a:xfrm>
              <a:off x="3411888" y="3557024"/>
              <a:ext cx="1978427" cy="1468361"/>
              <a:chOff x="3411888" y="3557024"/>
              <a:chExt cx="1978427" cy="1468361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0E2478D-B6EA-B045-BD0C-BDDBC2D245DB}"/>
                  </a:ext>
                </a:extLst>
              </p:cNvPr>
              <p:cNvSpPr/>
              <p:nvPr/>
            </p:nvSpPr>
            <p:spPr>
              <a:xfrm>
                <a:off x="3411888" y="3557024"/>
                <a:ext cx="197842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«</a:t>
                </a:r>
                <a:r>
                  <a:rPr lang="en-GB" sz="1200" dirty="0" err="1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schema.org</a:t>
                </a:r>
                <a:r>
                  <a:rPr lang="en-GB" sz="1200" dirty="0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/</a:t>
                </a:r>
                <a:r>
                  <a:rPr lang="en-GB" sz="1200" dirty="0" err="1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CreativeWork</a:t>
                </a:r>
                <a:r>
                  <a:rPr lang="en-GB" sz="1200" dirty="0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»</a:t>
                </a:r>
                <a:endParaRPr lang="en-US" sz="1200" dirty="0">
                  <a:latin typeface="STIXGeneral" pitchFamily="2" charset="2"/>
                  <a:ea typeface="STIXGeneral" pitchFamily="2" charset="2"/>
                  <a:cs typeface="STIXGeneral" pitchFamily="2" charset="2"/>
                </a:endParaRP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86157835-3DDA-9949-BE57-CC98CB7136C5}"/>
                  </a:ext>
                </a:extLst>
              </p:cNvPr>
              <p:cNvGrpSpPr/>
              <p:nvPr/>
            </p:nvGrpSpPr>
            <p:grpSpPr>
              <a:xfrm>
                <a:off x="3502398" y="3821762"/>
                <a:ext cx="1394791" cy="1203623"/>
                <a:chOff x="3502398" y="3821762"/>
                <a:chExt cx="1394791" cy="1203623"/>
              </a:xfrm>
            </p:grpSpPr>
            <p:sp>
              <p:nvSpPr>
                <p:cNvPr id="8" name="Folded Corner 7">
                  <a:extLst>
                    <a:ext uri="{FF2B5EF4-FFF2-40B4-BE49-F238E27FC236}">
                      <a16:creationId xmlns:a16="http://schemas.microsoft.com/office/drawing/2014/main" id="{5440E444-2E02-554A-BBBF-F8F065C2AED0}"/>
                    </a:ext>
                  </a:extLst>
                </p:cNvPr>
                <p:cNvSpPr/>
                <p:nvPr/>
              </p:nvSpPr>
              <p:spPr>
                <a:xfrm>
                  <a:off x="3502398" y="3821762"/>
                  <a:ext cx="1242391" cy="1051223"/>
                </a:xfrm>
                <a:prstGeom prst="foldedCorne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STIXGeneral" pitchFamily="2" charset="2"/>
                      <a:ea typeface="STIXGeneral" pitchFamily="2" charset="2"/>
                      <a:cs typeface="STIXGeneral" pitchFamily="2" charset="2"/>
                    </a:rPr>
                    <a:t>Data Entities</a:t>
                  </a:r>
                </a:p>
              </p:txBody>
            </p:sp>
            <p:sp>
              <p:nvSpPr>
                <p:cNvPr id="103" name="Folded Corner 102">
                  <a:extLst>
                    <a:ext uri="{FF2B5EF4-FFF2-40B4-BE49-F238E27FC236}">
                      <a16:creationId xmlns:a16="http://schemas.microsoft.com/office/drawing/2014/main" id="{4DA334C1-157D-E04F-AC5E-E9E63BA5C899}"/>
                    </a:ext>
                  </a:extLst>
                </p:cNvPr>
                <p:cNvSpPr/>
                <p:nvPr/>
              </p:nvSpPr>
              <p:spPr>
                <a:xfrm>
                  <a:off x="3654798" y="3974162"/>
                  <a:ext cx="1242391" cy="1051223"/>
                </a:xfrm>
                <a:prstGeom prst="foldedCorne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STIXGeneral" pitchFamily="2" charset="2"/>
                      <a:ea typeface="STIXGeneral" pitchFamily="2" charset="2"/>
                      <a:cs typeface="STIXGeneral" pitchFamily="2" charset="2"/>
                    </a:rPr>
                    <a:t>Data Entities</a:t>
                  </a:r>
                </a:p>
              </p:txBody>
            </p: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C7F2E37-ED5B-884C-B174-815FF3B6B03C}"/>
                </a:ext>
              </a:extLst>
            </p:cNvPr>
            <p:cNvGrpSpPr/>
            <p:nvPr/>
          </p:nvGrpSpPr>
          <p:grpSpPr>
            <a:xfrm>
              <a:off x="7498324" y="3630940"/>
              <a:ext cx="1972372" cy="1491354"/>
              <a:chOff x="7498324" y="3630940"/>
              <a:chExt cx="1972372" cy="149135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CB0C564-354A-244D-A0F4-1E37E00F39D6}"/>
                  </a:ext>
                </a:extLst>
              </p:cNvPr>
              <p:cNvSpPr/>
              <p:nvPr/>
            </p:nvSpPr>
            <p:spPr>
              <a:xfrm>
                <a:off x="7726793" y="3630940"/>
                <a:ext cx="147367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«</a:t>
                </a:r>
                <a:r>
                  <a:rPr lang="en-GB" sz="1200" dirty="0" err="1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schema.org</a:t>
                </a:r>
                <a:r>
                  <a:rPr lang="en-GB" sz="1200" dirty="0">
                    <a:solidFill>
                      <a:srgbClr val="000000"/>
                    </a:solidFill>
                    <a:latin typeface="STIXGeneral" pitchFamily="2" charset="2"/>
                    <a:ea typeface="STIXGeneral" pitchFamily="2" charset="2"/>
                    <a:cs typeface="STIXGeneral" pitchFamily="2" charset="2"/>
                  </a:rPr>
                  <a:t>/Thing»</a:t>
                </a:r>
                <a:endParaRPr lang="en-US" sz="1200" dirty="0">
                  <a:latin typeface="STIXGeneral" pitchFamily="2" charset="2"/>
                  <a:ea typeface="STIXGeneral" pitchFamily="2" charset="2"/>
                  <a:cs typeface="STIXGeneral" pitchFamily="2" charset="2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0A14C2E7-CD8B-B645-B6A8-13DB4D53C378}"/>
                  </a:ext>
                </a:extLst>
              </p:cNvPr>
              <p:cNvGrpSpPr/>
              <p:nvPr/>
            </p:nvGrpSpPr>
            <p:grpSpPr>
              <a:xfrm>
                <a:off x="7498324" y="3875003"/>
                <a:ext cx="1972372" cy="1247291"/>
                <a:chOff x="7313846" y="3760756"/>
                <a:chExt cx="2756452" cy="1596101"/>
              </a:xfrm>
            </p:grpSpPr>
            <p:sp>
              <p:nvSpPr>
                <p:cNvPr id="9" name="Cloud 8">
                  <a:extLst>
                    <a:ext uri="{FF2B5EF4-FFF2-40B4-BE49-F238E27FC236}">
                      <a16:creationId xmlns:a16="http://schemas.microsoft.com/office/drawing/2014/main" id="{AB67E828-A6D2-C946-AE37-8F56122898B0}"/>
                    </a:ext>
                  </a:extLst>
                </p:cNvPr>
                <p:cNvSpPr/>
                <p:nvPr/>
              </p:nvSpPr>
              <p:spPr>
                <a:xfrm>
                  <a:off x="7313846" y="3760756"/>
                  <a:ext cx="2604052" cy="1443701"/>
                </a:xfrm>
                <a:prstGeom prst="clou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STIXGeneral" pitchFamily="2" charset="2"/>
                      <a:ea typeface="STIXGeneral" pitchFamily="2" charset="2"/>
                      <a:cs typeface="STIXGeneral" pitchFamily="2" charset="2"/>
                    </a:rPr>
                    <a:t>Contextual</a:t>
                  </a:r>
                  <a:br>
                    <a:rPr lang="en-US" dirty="0">
                      <a:latin typeface="STIXGeneral" pitchFamily="2" charset="2"/>
                      <a:ea typeface="STIXGeneral" pitchFamily="2" charset="2"/>
                      <a:cs typeface="STIXGeneral" pitchFamily="2" charset="2"/>
                    </a:rPr>
                  </a:br>
                  <a:r>
                    <a:rPr lang="en-US" dirty="0">
                      <a:latin typeface="STIXGeneral" pitchFamily="2" charset="2"/>
                      <a:ea typeface="STIXGeneral" pitchFamily="2" charset="2"/>
                      <a:cs typeface="STIXGeneral" pitchFamily="2" charset="2"/>
                    </a:rPr>
                    <a:t>Entities</a:t>
                  </a:r>
                </a:p>
              </p:txBody>
            </p:sp>
            <p:sp>
              <p:nvSpPr>
                <p:cNvPr id="105" name="Cloud 104">
                  <a:extLst>
                    <a:ext uri="{FF2B5EF4-FFF2-40B4-BE49-F238E27FC236}">
                      <a16:creationId xmlns:a16="http://schemas.microsoft.com/office/drawing/2014/main" id="{CD62772C-C35F-1C4B-B7FB-A6965C54A18E}"/>
                    </a:ext>
                  </a:extLst>
                </p:cNvPr>
                <p:cNvSpPr/>
                <p:nvPr/>
              </p:nvSpPr>
              <p:spPr>
                <a:xfrm>
                  <a:off x="7466246" y="3913156"/>
                  <a:ext cx="2604052" cy="1443701"/>
                </a:xfrm>
                <a:prstGeom prst="clou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STIXGeneral" pitchFamily="2" charset="2"/>
                      <a:ea typeface="STIXGeneral" pitchFamily="2" charset="2"/>
                      <a:cs typeface="STIXGeneral" pitchFamily="2" charset="2"/>
                    </a:rPr>
                    <a:t>Contextual</a:t>
                  </a:r>
                  <a:br>
                    <a:rPr lang="en-US" dirty="0">
                      <a:latin typeface="STIXGeneral" pitchFamily="2" charset="2"/>
                      <a:ea typeface="STIXGeneral" pitchFamily="2" charset="2"/>
                      <a:cs typeface="STIXGeneral" pitchFamily="2" charset="2"/>
                    </a:rPr>
                  </a:br>
                  <a:r>
                    <a:rPr lang="en-US" dirty="0">
                      <a:latin typeface="STIXGeneral" pitchFamily="2" charset="2"/>
                      <a:ea typeface="STIXGeneral" pitchFamily="2" charset="2"/>
                      <a:cs typeface="STIXGeneral" pitchFamily="2" charset="2"/>
                    </a:rPr>
                    <a:t>Entities</a:t>
                  </a:r>
                </a:p>
              </p:txBody>
            </p:sp>
          </p:grp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CE3F420-D044-9944-B3D3-4410BD5892FA}"/>
                </a:ext>
              </a:extLst>
            </p:cNvPr>
            <p:cNvSpPr/>
            <p:nvPr/>
          </p:nvSpPr>
          <p:spPr>
            <a:xfrm>
              <a:off x="1213146" y="3070842"/>
              <a:ext cx="5918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@type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8241CAF-7D7E-364B-8C89-C7107C74C770}"/>
                </a:ext>
              </a:extLst>
            </p:cNvPr>
            <p:cNvSpPr/>
            <p:nvPr/>
          </p:nvSpPr>
          <p:spPr>
            <a:xfrm>
              <a:off x="3023970" y="5261051"/>
              <a:ext cx="8931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subClassOf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6AB445E-3D70-9745-B74C-BE24DEF97B92}"/>
                </a:ext>
              </a:extLst>
            </p:cNvPr>
            <p:cNvSpPr/>
            <p:nvPr/>
          </p:nvSpPr>
          <p:spPr>
            <a:xfrm>
              <a:off x="8133773" y="5440314"/>
              <a:ext cx="8931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subClassOf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C23D374-75A3-0449-930F-5DBE9C9B517C}"/>
                </a:ext>
              </a:extLst>
            </p:cNvPr>
            <p:cNvSpPr/>
            <p:nvPr/>
          </p:nvSpPr>
          <p:spPr>
            <a:xfrm>
              <a:off x="5441528" y="5087829"/>
              <a:ext cx="8931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subClassOf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130" name="Curved Left Arrow 129">
              <a:extLst>
                <a:ext uri="{FF2B5EF4-FFF2-40B4-BE49-F238E27FC236}">
                  <a16:creationId xmlns:a16="http://schemas.microsoft.com/office/drawing/2014/main" id="{16173995-3678-6342-B19C-783029B1AEC9}"/>
                </a:ext>
              </a:extLst>
            </p:cNvPr>
            <p:cNvSpPr/>
            <p:nvPr/>
          </p:nvSpPr>
          <p:spPr>
            <a:xfrm>
              <a:off x="9489057" y="3994098"/>
              <a:ext cx="800639" cy="393667"/>
            </a:xfrm>
            <a:prstGeom prst="curvedLef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133" name="Left-right Arrow 132">
              <a:extLst>
                <a:ext uri="{FF2B5EF4-FFF2-40B4-BE49-F238E27FC236}">
                  <a16:creationId xmlns:a16="http://schemas.microsoft.com/office/drawing/2014/main" id="{CFF8F276-EBB5-BD43-91CB-8525D54BD5F2}"/>
                </a:ext>
              </a:extLst>
            </p:cNvPr>
            <p:cNvSpPr/>
            <p:nvPr/>
          </p:nvSpPr>
          <p:spPr>
            <a:xfrm>
              <a:off x="5037134" y="4049685"/>
              <a:ext cx="2447570" cy="171677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73FD667-F826-1141-A324-EF7F4CD82154}"/>
                </a:ext>
              </a:extLst>
            </p:cNvPr>
            <p:cNvSpPr/>
            <p:nvPr/>
          </p:nvSpPr>
          <p:spPr>
            <a:xfrm>
              <a:off x="9845992" y="3722543"/>
              <a:ext cx="9845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(describes)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C46EDB1-56E6-EB44-A0C7-45171CD16974}"/>
                </a:ext>
              </a:extLst>
            </p:cNvPr>
            <p:cNvCxnSpPr>
              <a:cxnSpLocks/>
            </p:cNvCxnSpPr>
            <p:nvPr/>
          </p:nvCxnSpPr>
          <p:spPr>
            <a:xfrm>
              <a:off x="2480771" y="2073815"/>
              <a:ext cx="5280587" cy="1635022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  <a:tailEnd type="stealth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DE8239F-7920-C842-9B46-763236A771D2}"/>
                </a:ext>
              </a:extLst>
            </p:cNvPr>
            <p:cNvSpPr/>
            <p:nvPr/>
          </p:nvSpPr>
          <p:spPr>
            <a:xfrm>
              <a:off x="5900517" y="2924921"/>
              <a:ext cx="177952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i="1" dirty="0" err="1">
                  <a:solidFill>
                    <a:schemeClr val="accent1">
                      <a:lumMod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schema.org</a:t>
              </a:r>
              <a:r>
                <a:rPr lang="en-GB" sz="1400" i="1" dirty="0">
                  <a:solidFill>
                    <a:schemeClr val="accent1">
                      <a:lumMod val="50000"/>
                    </a:schemeClr>
                  </a:solidFill>
                  <a:latin typeface="STIXGeneral" pitchFamily="2" charset="2"/>
                  <a:ea typeface="STIXGeneral" pitchFamily="2" charset="2"/>
                  <a:cs typeface="STIXGeneral" pitchFamily="2" charset="2"/>
                </a:rPr>
                <a:t>/mentions</a:t>
              </a:r>
              <a:endParaRPr lang="en-US" sz="1400" i="1" dirty="0">
                <a:solidFill>
                  <a:schemeClr val="accent1">
                    <a:lumMod val="50000"/>
                  </a:schemeClr>
                </a:solidFill>
                <a:latin typeface="STIXGeneral" pitchFamily="2" charset="2"/>
                <a:ea typeface="STIXGeneral" pitchFamily="2" charset="2"/>
                <a:cs typeface="STIXGeneral" pitchFamily="2" charset="2"/>
              </a:endParaRPr>
            </a:p>
          </p:txBody>
        </p:sp>
        <p:pic>
          <p:nvPicPr>
            <p:cNvPr id="71" name="Picture 2" descr="Image result for microscope icon">
              <a:extLst>
                <a:ext uri="{FF2B5EF4-FFF2-40B4-BE49-F238E27FC236}">
                  <a16:creationId xmlns:a16="http://schemas.microsoft.com/office/drawing/2014/main" id="{0218219D-3ECC-45B5-BB45-7B5FE5E1E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98176" y="5989811"/>
              <a:ext cx="520700" cy="52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Image result for graph icon">
              <a:extLst>
                <a:ext uri="{FF2B5EF4-FFF2-40B4-BE49-F238E27FC236}">
                  <a16:creationId xmlns:a16="http://schemas.microsoft.com/office/drawing/2014/main" id="{39C6E79D-B96B-40A2-B522-10B69B82EB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54797" y="6196269"/>
              <a:ext cx="491987" cy="635483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5">
              <a:extLst>
                <a:ext uri="{FF2B5EF4-FFF2-40B4-BE49-F238E27FC236}">
                  <a16:creationId xmlns:a16="http://schemas.microsoft.com/office/drawing/2014/main" id="{8064F7FC-F924-4076-B224-F8C8B271E1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9227" y="6151271"/>
              <a:ext cx="698500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3">
              <a:extLst>
                <a:ext uri="{FF2B5EF4-FFF2-40B4-BE49-F238E27FC236}">
                  <a16:creationId xmlns:a16="http://schemas.microsoft.com/office/drawing/2014/main" id="{EB0EBC73-BC1C-4F52-9707-1551AB514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644710" y="5990068"/>
              <a:ext cx="6350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2">
              <a:extLst>
                <a:ext uri="{FF2B5EF4-FFF2-40B4-BE49-F238E27FC236}">
                  <a16:creationId xmlns:a16="http://schemas.microsoft.com/office/drawing/2014/main" id="{87BF2DD6-9BD9-498D-8EB4-C44E4C621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08335" y="6042070"/>
              <a:ext cx="596605" cy="70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187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4082CDC-F61B-F941-BB1F-9A63823781C3}"/>
              </a:ext>
            </a:extLst>
          </p:cNvPr>
          <p:cNvSpPr/>
          <p:nvPr/>
        </p:nvSpPr>
        <p:spPr>
          <a:xfrm>
            <a:off x="176055" y="5544692"/>
            <a:ext cx="7192331" cy="12926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"cp7glop.ai"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"@type"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"File"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"Diagram showing trend to increase"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…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4CFCA-800A-6347-8434-CE62A420496D}"/>
              </a:ext>
            </a:extLst>
          </p:cNvPr>
          <p:cNvSpPr/>
          <p:nvPr/>
        </p:nvSpPr>
        <p:spPr>
          <a:xfrm>
            <a:off x="182802" y="762010"/>
            <a:ext cx="7192331" cy="10926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"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@type"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CreativeWork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-crate-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metadata.json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GB" sz="1300" dirty="0" err="1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conformsTo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"https://w3id.org/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/crate/1.1"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"about"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"./"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GB" sz="1300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53ECA-80A4-5B49-97E0-D97A533DEE38}"/>
              </a:ext>
            </a:extLst>
          </p:cNvPr>
          <p:cNvSpPr/>
          <p:nvPr/>
        </p:nvSpPr>
        <p:spPr>
          <a:xfrm>
            <a:off x="179429" y="161413"/>
            <a:ext cx="7192331" cy="49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"@context"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"https://w3id.org/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/crate/1.1/context"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"@graph"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5BC58-E061-1149-BEF9-8992C5B4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488" y="1466333"/>
            <a:ext cx="2140512" cy="926326"/>
          </a:xfrm>
        </p:spPr>
        <p:txBody>
          <a:bodyPr>
            <a:normAutofit/>
          </a:bodyPr>
          <a:lstStyle/>
          <a:p>
            <a:r>
              <a:rPr lang="en-US" sz="3600" b="1" dirty="0"/>
              <a:t>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4E084-3BF9-0F47-A62A-4F5C0E8B7385}"/>
              </a:ext>
            </a:extLst>
          </p:cNvPr>
          <p:cNvSpPr txBox="1"/>
          <p:nvPr/>
        </p:nvSpPr>
        <p:spPr>
          <a:xfrm>
            <a:off x="7424949" y="976800"/>
            <a:ext cx="3720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RO-Crate </a:t>
            </a:r>
            <a:r>
              <a:rPr lang="en-US" sz="2000" b="1" dirty="0"/>
              <a:t>metadata file </a:t>
            </a:r>
            <a:r>
              <a:rPr lang="en-US" sz="2000" dirty="0"/>
              <a:t>descriptor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572B5-0ADE-5049-BD1A-5F47D38D01F4}"/>
              </a:ext>
            </a:extLst>
          </p:cNvPr>
          <p:cNvSpPr txBox="1"/>
          <p:nvPr/>
        </p:nvSpPr>
        <p:spPr>
          <a:xfrm>
            <a:off x="7447111" y="2027704"/>
            <a:ext cx="2468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RO-Crate </a:t>
            </a:r>
            <a:r>
              <a:rPr lang="en-US" sz="2000" b="1" dirty="0"/>
              <a:t>root</a:t>
            </a:r>
            <a:r>
              <a:rPr lang="en-US" sz="2000" dirty="0"/>
              <a:t>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2A8EC-3D10-2644-BCD6-0FDD1F3262B8}"/>
              </a:ext>
            </a:extLst>
          </p:cNvPr>
          <p:cNvSpPr txBox="1"/>
          <p:nvPr/>
        </p:nvSpPr>
        <p:spPr>
          <a:xfrm>
            <a:off x="7525370" y="2879312"/>
            <a:ext cx="2856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..aggregates </a:t>
            </a:r>
            <a:r>
              <a:rPr lang="en-US" sz="2000" b="1" dirty="0"/>
              <a:t>Data entities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5338D-FBDB-5C4B-B992-F3953232A6F8}"/>
              </a:ext>
            </a:extLst>
          </p:cNvPr>
          <p:cNvSpPr txBox="1"/>
          <p:nvPr/>
        </p:nvSpPr>
        <p:spPr>
          <a:xfrm>
            <a:off x="7508747" y="4290102"/>
            <a:ext cx="371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..described w/ </a:t>
            </a:r>
            <a:r>
              <a:rPr lang="en-US" sz="2000" b="1" dirty="0"/>
              <a:t>contextual entities</a:t>
            </a:r>
          </a:p>
          <a:p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980171-8F9A-D44C-B459-ABF5685BF101}"/>
              </a:ext>
            </a:extLst>
          </p:cNvPr>
          <p:cNvSpPr/>
          <p:nvPr/>
        </p:nvSpPr>
        <p:spPr>
          <a:xfrm>
            <a:off x="176056" y="1962771"/>
            <a:ext cx="7192331" cy="34932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"./"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"identifier"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doi.org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/10.5281/zenodo.1009240"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"@type"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"Dataset",</a:t>
            </a:r>
            <a:b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300" dirty="0">
              <a:solidFill>
                <a:srgbClr val="D4D4D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GB" sz="1300" dirty="0" err="1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hasPart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"cp7glop.ai"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lots_of_little_files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"communities-2018.csv"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doi.org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/10.4225/59/59672c09f4a4b"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SciDataCon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Presentations/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AAA_Pilot_Project_Abstract.html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],</a:t>
            </a:r>
            <a:b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300" dirty="0">
              <a:solidFill>
                <a:srgbClr val="D4D4D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"author"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orcid.org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/0000-0002-8367-6908"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"publisher"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ror.org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/03f0f6041"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"citation"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doi.org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/10.1109/TCYB.2014.2386282"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"name"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"Presentation of user survey 2018"</a:t>
            </a:r>
            <a:endParaRPr lang="en-GB" sz="1300" dirty="0">
              <a:solidFill>
                <a:srgbClr val="D4D4D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endParaRPr lang="en-GB" sz="1300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6E529-3376-9544-A177-1F6EB787F0E1}"/>
              </a:ext>
            </a:extLst>
          </p:cNvPr>
          <p:cNvSpPr txBox="1"/>
          <p:nvPr/>
        </p:nvSpPr>
        <p:spPr>
          <a:xfrm>
            <a:off x="7508747" y="5540184"/>
            <a:ext cx="3469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Flat list </a:t>
            </a:r>
            <a:r>
              <a:rPr lang="en-US" sz="2000" dirty="0"/>
              <a:t>of metadata per entity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7AE0A6-DAF1-4544-AFD7-A055FFE2FD0B}"/>
              </a:ext>
            </a:extLst>
          </p:cNvPr>
          <p:cNvSpPr txBox="1"/>
          <p:nvPr/>
        </p:nvSpPr>
        <p:spPr>
          <a:xfrm>
            <a:off x="7447111" y="221974"/>
            <a:ext cx="2140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JSON-LD </a:t>
            </a:r>
            <a:r>
              <a:rPr lang="en-US" sz="2000" dirty="0"/>
              <a:t>preamble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21CA8A-0F59-5047-A06E-EDAF7C61EA7E}"/>
              </a:ext>
            </a:extLst>
          </p:cNvPr>
          <p:cNvSpPr/>
          <p:nvPr/>
        </p:nvSpPr>
        <p:spPr>
          <a:xfrm>
            <a:off x="631596" y="2682642"/>
            <a:ext cx="6664751" cy="16515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 err="1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hasPart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"cp7glop.ai"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lots_of_little_files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"communities-2018.csv"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doi.org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/10.4225/59/59672c09f4a4b"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 </a:t>
            </a:r>
            <a:r>
              <a:rPr lang="en-GB" sz="13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SciDataCon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-Presentations/</a:t>
            </a:r>
            <a:r>
              <a:rPr lang="en-GB" sz="13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AAA_Pilot_Abstract.html</a:t>
            </a:r>
            <a:r>
              <a:rPr lang="en-GB" sz="13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GB" sz="13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],</a:t>
            </a:r>
          </a:p>
        </p:txBody>
      </p:sp>
      <p:pic>
        <p:nvPicPr>
          <p:cNvPr id="14" name="pasted-image.png">
            <a:extLst>
              <a:ext uri="{FF2B5EF4-FFF2-40B4-BE49-F238E27FC236}">
                <a16:creationId xmlns:a16="http://schemas.microsoft.com/office/drawing/2014/main" id="{20E335D1-5C00-4D91-A637-6EE7A53F5B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91411" y="215699"/>
            <a:ext cx="959760" cy="8726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92930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9" grpId="0"/>
      <p:bldP spid="10" grpId="0"/>
      <p:bldP spid="11" grpId="0"/>
      <p:bldP spid="12" grpId="0"/>
      <p:bldP spid="17" grpId="0" animBg="1"/>
      <p:bldP spid="13" grpId="0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E1145-9899-FA4B-BDAC-2555F95A9F2E}"/>
              </a:ext>
            </a:extLst>
          </p:cNvPr>
          <p:cNvSpPr/>
          <p:nvPr/>
        </p:nvSpPr>
        <p:spPr>
          <a:xfrm>
            <a:off x="318142" y="2875679"/>
            <a:ext cx="6451671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"@id"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4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orcid.org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/0000-0002-8367-6908"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"@type"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"Person"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"affiliation"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 </a:t>
            </a:r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4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ror.org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/03f0f6041"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"name"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"J. Xuan"</a:t>
            </a:r>
            <a:endParaRPr lang="en-GB" sz="1400" dirty="0">
              <a:solidFill>
                <a:srgbClr val="D4D4D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8DB4F-D881-B241-A1B4-A89E45FD135D}"/>
              </a:ext>
            </a:extLst>
          </p:cNvPr>
          <p:cNvSpPr/>
          <p:nvPr/>
        </p:nvSpPr>
        <p:spPr>
          <a:xfrm>
            <a:off x="318142" y="4989981"/>
            <a:ext cx="5245040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"@id"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4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ror.org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/03f0f6041"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"@type"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"Organization"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"name"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"University of Technology Sydney"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GB" sz="1400" dirty="0" err="1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4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www.uts.edu.au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/"</a:t>
            </a:r>
            <a:endParaRPr lang="en-GB" sz="1400" dirty="0">
              <a:solidFill>
                <a:srgbClr val="D4D4D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AF0B40-6CCF-6141-84F8-4F0EA7168CC1}"/>
              </a:ext>
            </a:extLst>
          </p:cNvPr>
          <p:cNvSpPr/>
          <p:nvPr/>
        </p:nvSpPr>
        <p:spPr>
          <a:xfrm>
            <a:off x="318141" y="335753"/>
            <a:ext cx="6365463" cy="18158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"@id"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figure.png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"@type"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"File"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ImageObject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"name"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"XXL-CT-scan of an XXL Tyrannosaurus rex skull"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"identifier"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4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doi.org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/10.5281/zenodo.3479743"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"author"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"@id"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GB" sz="14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orcid.org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/0000-0002-8367-6908"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GB" sz="1400" dirty="0" err="1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encodingFormat</a:t>
            </a:r>
            <a:r>
              <a:rPr lang="en-GB" sz="14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"image/</a:t>
            </a:r>
            <a:r>
              <a:rPr lang="en-GB" sz="1400" dirty="0" err="1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GB" sz="1400" dirty="0">
              <a:solidFill>
                <a:srgbClr val="D4D4D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3D4733-3BD3-C843-B2BA-E9DAE25AC9E3}"/>
              </a:ext>
            </a:extLst>
          </p:cNvPr>
          <p:cNvCxnSpPr>
            <a:cxnSpLocks/>
          </p:cNvCxnSpPr>
          <p:nvPr/>
        </p:nvCxnSpPr>
        <p:spPr>
          <a:xfrm flipH="1">
            <a:off x="2940663" y="3864990"/>
            <a:ext cx="866292" cy="1097641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5F6D43-A1FC-5349-83FB-DFF5BB20F708}"/>
              </a:ext>
            </a:extLst>
          </p:cNvPr>
          <p:cNvCxnSpPr>
            <a:cxnSpLocks/>
          </p:cNvCxnSpPr>
          <p:nvPr/>
        </p:nvCxnSpPr>
        <p:spPr>
          <a:xfrm flipH="1">
            <a:off x="3543977" y="1704939"/>
            <a:ext cx="525957" cy="1096379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44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75E5B4D-E8BF-DD4D-9EB4-20A69E26F449}" vid="{80DA90CE-5D17-3844-B3C7-C0A599ABE7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8770</TotalTime>
  <Words>809</Words>
  <Application>Microsoft Macintosh PowerPoint</Application>
  <PresentationFormat>Widescreen</PresentationFormat>
  <Paragraphs>120</Paragraphs>
  <Slides>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Wingdings</vt:lpstr>
      <vt:lpstr>Arial</vt:lpstr>
      <vt:lpstr>Iosevka Slab Light</vt:lpstr>
      <vt:lpstr>Consolas</vt:lpstr>
      <vt:lpstr>STIXGeneral</vt:lpstr>
      <vt:lpstr>Calibri</vt:lpstr>
      <vt:lpstr>Office Theme</vt:lpstr>
      <vt:lpstr>PowerPoint Presentation</vt:lpstr>
      <vt:lpstr>PowerPoint Presentation</vt:lpstr>
      <vt:lpstr>Collection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RO-Crate</dc:title>
  <dc:subject/>
  <dc:creator>Stian Soiland-Reyes</dc:creator>
  <cp:keywords/>
  <dc:description/>
  <cp:lastModifiedBy>Microsoft Office User</cp:lastModifiedBy>
  <cp:revision>268</cp:revision>
  <dcterms:created xsi:type="dcterms:W3CDTF">2019-10-22T12:51:04Z</dcterms:created>
  <dcterms:modified xsi:type="dcterms:W3CDTF">2021-05-04T16:19:33Z</dcterms:modified>
  <cp:category/>
</cp:coreProperties>
</file>